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7"/>
  </p:notesMasterIdLst>
  <p:sldIdLst>
    <p:sldId id="265" r:id="rId2"/>
    <p:sldId id="266" r:id="rId3"/>
    <p:sldId id="267" r:id="rId4"/>
    <p:sldId id="268" r:id="rId5"/>
    <p:sldId id="269" r:id="rId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har char="●"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buChar char="○"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Char char="■"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Char char="●"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Char char="○"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Char char="■"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Char char="●"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Char char="○"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Char char="■"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"/>
                <a:ea typeface="Times"/>
                <a:cs typeface="Times"/>
                <a:sym typeface="Times"/>
              </a:rPr>
              <a:t>‹#›</a:t>
            </a:fld>
            <a:endParaRPr lang="en-US" sz="1200" b="0" i="0" u="none" strike="noStrike" cap="none">
              <a:solidFill>
                <a:srgbClr val="000000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800" b="0" i="0" u="none" strike="noStrike" cap="non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, text on left, text on righ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dt" idx="10"/>
          </p:nvPr>
        </p:nvSpPr>
        <p:spPr>
          <a:xfrm>
            <a:off x="685800" y="6172200"/>
            <a:ext cx="1905000" cy="457200"/>
          </a:xfrm>
          <a:prstGeom prst="rect">
            <a:avLst/>
          </a:prstGeom>
          <a:noFill/>
          <a:ln>
            <a:noFill/>
          </a:ln>
          <a:effectLst>
            <a:outerShdw blurRad="63500" dist="12699" dir="2700000">
              <a:srgbClr val="808080"/>
            </a:outerShdw>
          </a:effectLst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ftr" idx="11"/>
          </p:nvPr>
        </p:nvSpPr>
        <p:spPr>
          <a:xfrm>
            <a:off x="3124200" y="6172200"/>
            <a:ext cx="2895600" cy="457200"/>
          </a:xfrm>
          <a:prstGeom prst="rect">
            <a:avLst/>
          </a:prstGeom>
          <a:noFill/>
          <a:ln>
            <a:noFill/>
          </a:ln>
          <a:effectLst>
            <a:outerShdw blurRad="63500" dist="12699" dir="2700000">
              <a:srgbClr val="808080"/>
            </a:outerShdw>
          </a:effectLst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6553200" y="6172200"/>
            <a:ext cx="1905000" cy="457200"/>
          </a:xfrm>
          <a:prstGeom prst="rect">
            <a:avLst/>
          </a:prstGeom>
          <a:noFill/>
          <a:ln>
            <a:noFill/>
          </a:ln>
          <a:effectLst>
            <a:outerShdw blurRad="63500" dist="12699" dir="2700000">
              <a:srgbClr val="808080"/>
            </a:outerShdw>
          </a:effectLst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1066800" y="609600"/>
            <a:ext cx="7010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0386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429000" marR="0" lvl="6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00600" marR="0" lvl="7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629400" marR="0" lvl="8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dt" idx="10"/>
          </p:nvPr>
        </p:nvSpPr>
        <p:spPr>
          <a:xfrm>
            <a:off x="685800" y="6172200"/>
            <a:ext cx="1905000" cy="457200"/>
          </a:xfrm>
          <a:prstGeom prst="rect">
            <a:avLst/>
          </a:prstGeom>
          <a:noFill/>
          <a:ln>
            <a:noFill/>
          </a:ln>
          <a:effectLst>
            <a:outerShdw blurRad="63500" dist="12699" dir="2700000">
              <a:srgbClr val="808080"/>
            </a:outerShdw>
          </a:effectLst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ftr" idx="11"/>
          </p:nvPr>
        </p:nvSpPr>
        <p:spPr>
          <a:xfrm>
            <a:off x="3124200" y="6172200"/>
            <a:ext cx="2895600" cy="457200"/>
          </a:xfrm>
          <a:prstGeom prst="rect">
            <a:avLst/>
          </a:prstGeom>
          <a:noFill/>
          <a:ln>
            <a:noFill/>
          </a:ln>
          <a:effectLst>
            <a:outerShdw blurRad="63500" dist="12699" dir="2700000">
              <a:srgbClr val="808080"/>
            </a:outerShdw>
          </a:effectLst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6553200" y="6172200"/>
            <a:ext cx="1905000" cy="457200"/>
          </a:xfrm>
          <a:prstGeom prst="rect">
            <a:avLst/>
          </a:prstGeom>
          <a:noFill/>
          <a:ln>
            <a:noFill/>
          </a:ln>
          <a:effectLst>
            <a:outerShdw blurRad="63500" dist="12699" dir="2700000">
              <a:srgbClr val="808080"/>
            </a:outerShdw>
          </a:effectLst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hape 1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9145587" cy="6832149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1066800" y="609600"/>
            <a:ext cx="7010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4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0386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429000" marR="0" lvl="6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4800600" marR="0" lvl="7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6629400" marR="0" lvl="8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685800" y="6172200"/>
            <a:ext cx="1905000" cy="457200"/>
          </a:xfrm>
          <a:prstGeom prst="rect">
            <a:avLst/>
          </a:prstGeom>
          <a:noFill/>
          <a:ln>
            <a:noFill/>
          </a:ln>
          <a:effectLst>
            <a:outerShdw blurRad="63500" dist="12699" dir="2700000">
              <a:srgbClr val="808080"/>
            </a:outerShdw>
          </a:effectLst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3124200" y="6172200"/>
            <a:ext cx="2895600" cy="457200"/>
          </a:xfrm>
          <a:prstGeom prst="rect">
            <a:avLst/>
          </a:prstGeom>
          <a:noFill/>
          <a:ln>
            <a:noFill/>
          </a:ln>
          <a:effectLst>
            <a:outerShdw blurRad="63500" dist="12699" dir="2700000">
              <a:srgbClr val="808080"/>
            </a:outerShdw>
          </a:effectLst>
        </p:spPr>
        <p:txBody>
          <a:bodyPr wrap="square" lIns="91425" tIns="91425" rIns="91425" bIns="91425" anchor="t" anchorCtr="0"/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91440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37160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182880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28600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457200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640080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6553200" y="6172200"/>
            <a:ext cx="1905000" cy="457200"/>
          </a:xfrm>
          <a:prstGeom prst="rect">
            <a:avLst/>
          </a:prstGeom>
          <a:noFill/>
          <a:ln>
            <a:noFill/>
          </a:ln>
          <a:effectLst>
            <a:outerShdw blurRad="63500" dist="12699" dir="2700000">
              <a:srgbClr val="808080"/>
            </a:outerShdw>
          </a:effectLst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4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lt1"/>
        </a:solidFill>
        <a:effectLst/>
      </p:bgPr>
    </p:bg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 idx="4294967295"/>
          </p:nvPr>
        </p:nvSpPr>
        <p:spPr>
          <a:xfrm>
            <a:off x="1066800" y="609600"/>
            <a:ext cx="7010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25000"/>
              <a:buFont typeface="Comic Sans MS"/>
              <a:buNone/>
            </a:pPr>
            <a:r>
              <a:rPr lang="en-US" sz="4400" b="1" i="0" u="none" strike="noStrike" cap="none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6th Amendment</a:t>
            </a:r>
          </a:p>
        </p:txBody>
      </p:sp>
      <p:sp>
        <p:nvSpPr>
          <p:cNvPr id="118" name="Shape 118"/>
          <p:cNvSpPr txBox="1">
            <a:spLocks noGrp="1"/>
          </p:cNvSpPr>
          <p:nvPr>
            <p:ph type="body" idx="4294967295"/>
          </p:nvPr>
        </p:nvSpPr>
        <p:spPr>
          <a:xfrm>
            <a:off x="609600" y="1809750"/>
            <a:ext cx="4038600" cy="451485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20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</a:t>
            </a:r>
            <a:r>
              <a:rPr lang="en-US" sz="2000" b="0" i="0" u="none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6th Amendment </a:t>
            </a:r>
            <a:r>
              <a:rPr lang="en-US" sz="20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guarantees a speedy trial (you can’t be kept in jail for over a year without a trial)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20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an impartial jury (doesn’t already think you are guilty)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20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that the accused can confront witnesses against them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20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accused must be allowed to have a lawyer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0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19" name="Shape 119"/>
          <p:cNvPicPr preferRelativeResize="0">
            <a:picLocks noGrp="1"/>
          </p:cNvPicPr>
          <p:nvPr>
            <p:ph type="body" idx="4294967295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800600" y="2133600"/>
            <a:ext cx="3810000" cy="3606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lt1"/>
        </a:solidFill>
        <a:effectLst/>
      </p:bgPr>
    </p:bg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1066800" y="609600"/>
            <a:ext cx="7010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25000"/>
              <a:buFont typeface="Arial"/>
              <a:buNone/>
            </a:pPr>
            <a:r>
              <a:rPr lang="en-US" sz="4400" b="1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7th Amendment</a:t>
            </a:r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038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7th Amendment guarantees the right to a speedy civil trial.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civil trial differs from a criminal trial. A civil trial is when someone sues someone else. A criminal trial is when the state tries to convict someone of a crime.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lt1"/>
        </a:solidFill>
        <a:effectLst/>
      </p:bgPr>
    </p:bg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 idx="4294967295"/>
          </p:nvPr>
        </p:nvSpPr>
        <p:spPr>
          <a:xfrm>
            <a:off x="1066800" y="609600"/>
            <a:ext cx="7010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25000"/>
              <a:buFont typeface="Comic Sans MS"/>
              <a:buNone/>
            </a:pPr>
            <a:r>
              <a:rPr lang="en-US" sz="4400" b="1" i="0" u="none" strike="noStrike" cap="none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8th Amendment</a:t>
            </a:r>
          </a:p>
        </p:txBody>
      </p:sp>
      <p:sp>
        <p:nvSpPr>
          <p:cNvPr id="131" name="Shape 131"/>
          <p:cNvSpPr txBox="1">
            <a:spLocks noGrp="1"/>
          </p:cNvSpPr>
          <p:nvPr>
            <p:ph type="body" idx="4294967295"/>
          </p:nvPr>
        </p:nvSpPr>
        <p:spPr>
          <a:xfrm>
            <a:off x="685800" y="1981200"/>
            <a:ext cx="3810000" cy="4038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</a:t>
            </a:r>
            <a:r>
              <a:rPr lang="en-US" sz="2800" b="0" i="0" u="none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8th Amendment </a:t>
            </a:r>
            <a:r>
              <a:rPr lang="en-US" sz="2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guarantees that punishments will be fair and not cruel, and that extraordinarily large fines will not be set.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32" name="Shape 132"/>
          <p:cNvPicPr preferRelativeResize="0">
            <a:picLocks noGrp="1"/>
          </p:cNvPicPr>
          <p:nvPr>
            <p:ph type="body" idx="4294967295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648200" y="2133600"/>
            <a:ext cx="3810000" cy="31511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lt1"/>
        </a:solidFill>
        <a:effectLst/>
      </p:bgPr>
    </p:bg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1066800" y="609600"/>
            <a:ext cx="7010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25000"/>
              <a:buFont typeface="Comic Sans MS"/>
              <a:buNone/>
            </a:pPr>
            <a:r>
              <a:rPr lang="en-US" sz="4400" b="1" i="0" u="none" strike="noStrike" cap="none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9th Amendment</a:t>
            </a:r>
          </a:p>
        </p:txBody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038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800" b="1" i="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All rights not stated in the Constitution and not forbidden by the Constitution belong to the people.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This means that the states can do what they want if the Constitution does not forbid it.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lt1"/>
        </a:solidFill>
        <a:effectLst/>
      </p:bgPr>
    </p:bg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1066800" y="609600"/>
            <a:ext cx="70104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25000"/>
              <a:buFont typeface="Comic Sans MS"/>
              <a:buNone/>
            </a:pPr>
            <a:r>
              <a:rPr lang="en-US" sz="4400" b="1" i="0" u="none" strike="noStrike" cap="none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10th Amendment</a:t>
            </a:r>
          </a:p>
        </p:txBody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038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</a:t>
            </a:r>
            <a:r>
              <a:rPr lang="en-US" sz="3200" b="0" i="0" u="none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10th Amendment </a:t>
            </a:r>
            <a:r>
              <a:rPr lang="en-US" sz="3200" b="0" i="0" u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states that any power not granted to the federal government belongs to the states or to the people.  </a:t>
            </a: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Executive">
  <a:themeElements>
    <a:clrScheme name="Executive">
      <a:dk1>
        <a:srgbClr val="2C1102"/>
      </a:dk1>
      <a:lt1>
        <a:srgbClr val="686A69"/>
      </a:lt1>
      <a:dk2>
        <a:srgbClr val="FFFFFF"/>
      </a:dk2>
      <a:lt2>
        <a:srgbClr val="808080"/>
      </a:lt2>
      <a:accent1>
        <a:srgbClr val="212164"/>
      </a:accent1>
      <a:accent2>
        <a:srgbClr val="BEAA83"/>
      </a:accent2>
      <a:accent3>
        <a:srgbClr val="686A69"/>
      </a:accent3>
      <a:accent4>
        <a:srgbClr val="212164"/>
      </a:accent4>
      <a:accent5>
        <a:srgbClr val="BEAA83"/>
      </a:accent5>
      <a:accent6>
        <a:srgbClr val="686A69"/>
      </a:accent6>
      <a:hlink>
        <a:srgbClr val="6E3D19"/>
      </a:hlink>
      <a:folHlink>
        <a:srgbClr val="CBC38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188</Words>
  <Application>Microsoft Office PowerPoint</Application>
  <PresentationFormat>On-screen Show (4:3)</PresentationFormat>
  <Paragraphs>16</Paragraphs>
  <Slides>5</Slides>
  <Notes>5</Notes>
  <HiddenSlides>5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Comic Sans MS</vt:lpstr>
      <vt:lpstr>Times</vt:lpstr>
      <vt:lpstr>Times New Roman</vt:lpstr>
      <vt:lpstr>Executive</vt:lpstr>
      <vt:lpstr>6th Amendment</vt:lpstr>
      <vt:lpstr>7th Amendment</vt:lpstr>
      <vt:lpstr>8th Amendment</vt:lpstr>
      <vt:lpstr>9th Amendment</vt:lpstr>
      <vt:lpstr>10th Amendment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6th Amendment</dc:title>
  <dc:creator>Pichla, Nancy</dc:creator>
  <cp:lastModifiedBy>Pichla, Nancy</cp:lastModifiedBy>
  <cp:revision>1</cp:revision>
  <dcterms:modified xsi:type="dcterms:W3CDTF">2017-10-04T17:20:21Z</dcterms:modified>
</cp:coreProperties>
</file>