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3" r:id="rId11"/>
    <p:sldId id="274" r:id="rId12"/>
    <p:sldId id="275" r:id="rId13"/>
    <p:sldId id="276" r:id="rId14"/>
    <p:sldId id="277" r:id="rId15"/>
    <p:sldId id="278" r:id="rId16"/>
    <p:sldId id="282" r:id="rId17"/>
    <p:sldId id="283" r:id="rId18"/>
    <p:sldId id="284" r:id="rId19"/>
    <p:sldId id="285" r:id="rId20"/>
    <p:sldId id="286" r:id="rId21"/>
    <p:sldId id="288" r:id="rId22"/>
    <p:sldId id="287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4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0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B6C7-3CED-4198-857F-2C790F0D45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FD3B-CA6A-4D9F-B58D-07D50643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3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Legislative Branch of 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9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House of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435 members</a:t>
            </a:r>
          </a:p>
          <a:p>
            <a:endParaRPr lang="en-US" dirty="0"/>
          </a:p>
          <a:p>
            <a:r>
              <a:rPr lang="en-US" dirty="0"/>
              <a:t>1 member = 1 vote</a:t>
            </a:r>
          </a:p>
          <a:p>
            <a:endParaRPr lang="en-US" dirty="0"/>
          </a:p>
          <a:p>
            <a:r>
              <a:rPr lang="en-US" dirty="0"/>
              <a:t>Each state has a different number of representatives</a:t>
            </a:r>
          </a:p>
          <a:p>
            <a:endParaRPr lang="en-US" dirty="0"/>
          </a:p>
          <a:p>
            <a:r>
              <a:rPr lang="en-US" dirty="0"/>
              <a:t>More people = more representatives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14" y="1169194"/>
            <a:ext cx="2248114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0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House of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Leader: </a:t>
            </a:r>
            <a:r>
              <a:rPr lang="en-US" u="sng" dirty="0"/>
              <a:t>Speaker of the House</a:t>
            </a:r>
          </a:p>
          <a:p>
            <a:endParaRPr lang="en-US" dirty="0"/>
          </a:p>
          <a:p>
            <a:r>
              <a:rPr lang="en-US" dirty="0"/>
              <a:t>Elected by The House of Representatives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14" y="1169194"/>
            <a:ext cx="2248114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1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House of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The Speaker of the House duties/power: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Runs the sessions of the House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Keeps order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Must recognize people to speak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Applies all the rules of the House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Sends bills to committees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Can appoint members to committees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248114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20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 members</a:t>
            </a:r>
          </a:p>
          <a:p>
            <a:endParaRPr lang="en-US" dirty="0"/>
          </a:p>
          <a:p>
            <a:r>
              <a:rPr lang="en-US" dirty="0"/>
              <a:t>1 member = 1 vote</a:t>
            </a:r>
          </a:p>
          <a:p>
            <a:endParaRPr lang="en-US" dirty="0"/>
          </a:p>
          <a:p>
            <a:r>
              <a:rPr lang="en-US" dirty="0"/>
              <a:t>Each state has 2 senators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284601" cy="14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Leader: </a:t>
            </a:r>
            <a:r>
              <a:rPr lang="en-US" u="sng" dirty="0"/>
              <a:t>President</a:t>
            </a:r>
          </a:p>
          <a:p>
            <a:endParaRPr lang="en-US" dirty="0"/>
          </a:p>
          <a:p>
            <a:r>
              <a:rPr lang="en-US" dirty="0"/>
              <a:t>President of the Senate = Vice President of the US</a:t>
            </a:r>
          </a:p>
          <a:p>
            <a:endParaRPr lang="en-US" dirty="0"/>
          </a:p>
          <a:p>
            <a:r>
              <a:rPr lang="en-US" dirty="0"/>
              <a:t>Sub President of the Senate = Pro tempore (for the time being)</a:t>
            </a:r>
          </a:p>
          <a:p>
            <a:endParaRPr lang="en-US" dirty="0"/>
          </a:p>
          <a:p>
            <a:r>
              <a:rPr lang="en-US" dirty="0"/>
              <a:t>Pro tempore elected by the senators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284601" cy="14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The President of the Senate:</a:t>
            </a:r>
          </a:p>
          <a:p>
            <a:pPr lvl="1"/>
            <a:r>
              <a:rPr lang="en-US" dirty="0"/>
              <a:t>Not a senator</a:t>
            </a:r>
          </a:p>
          <a:p>
            <a:pPr lvl="1"/>
            <a:r>
              <a:rPr lang="en-US" dirty="0"/>
              <a:t>Cannot speak for or against a bill</a:t>
            </a:r>
          </a:p>
          <a:p>
            <a:pPr lvl="1"/>
            <a:r>
              <a:rPr lang="en-US" dirty="0"/>
              <a:t>Can vote only to break a tie</a:t>
            </a:r>
          </a:p>
          <a:p>
            <a:pPr lvl="1"/>
            <a:r>
              <a:rPr lang="en-US" dirty="0"/>
              <a:t>Does not have to vote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284601" cy="14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4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Business</a:t>
            </a:r>
          </a:p>
          <a:p>
            <a:pPr lvl="1"/>
            <a:r>
              <a:rPr lang="en-US" dirty="0"/>
              <a:t>Can make rules for trade and business</a:t>
            </a:r>
          </a:p>
        </p:txBody>
      </p:sp>
      <p:pic>
        <p:nvPicPr>
          <p:cNvPr id="12290" name="Picture 2" descr="http://michiganworkskalamazoo.org/businesssv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385837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2ndgreenrevolution.com/wp-content/uploads/2009/05/shipping_and_trade_rdax_4256x2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34161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4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War</a:t>
            </a:r>
          </a:p>
          <a:p>
            <a:pPr lvl="1"/>
            <a:r>
              <a:rPr lang="en-US" dirty="0"/>
              <a:t>Can protect the nation against enemies</a:t>
            </a:r>
          </a:p>
          <a:p>
            <a:pPr lvl="1"/>
            <a:r>
              <a:rPr lang="en-US" dirty="0"/>
              <a:t>Can declare war</a:t>
            </a:r>
          </a:p>
          <a:p>
            <a:pPr lvl="1"/>
            <a:r>
              <a:rPr lang="en-US" dirty="0"/>
              <a:t>Can make armies &amp; navies</a:t>
            </a:r>
          </a:p>
        </p:txBody>
      </p:sp>
      <p:pic>
        <p:nvPicPr>
          <p:cNvPr id="13316" name="Picture 4" descr="http://amac.us/wp-content/uploads/2013/09/US-Navy-Aircraftcarrie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86386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rmy.mil/-images/2007/02/02/2287/army.mil-2007-02-02-09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3917"/>
            <a:ext cx="3319390" cy="22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upload.wikimedia.org/wikipedia/commons/2/27/US_Air_Force_C-17_Globemaster_III_form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06" y="1143000"/>
            <a:ext cx="2065994" cy="10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5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Money</a:t>
            </a:r>
          </a:p>
          <a:p>
            <a:pPr lvl="1"/>
            <a:r>
              <a:rPr lang="en-US" dirty="0"/>
              <a:t>Can raise and collect taxes</a:t>
            </a:r>
          </a:p>
          <a:p>
            <a:pPr lvl="1"/>
            <a:r>
              <a:rPr lang="en-US" dirty="0"/>
              <a:t>Can print money</a:t>
            </a:r>
          </a:p>
          <a:p>
            <a:pPr lvl="1"/>
            <a:r>
              <a:rPr lang="en-US" dirty="0"/>
              <a:t>Can decide how much money is worth</a:t>
            </a:r>
          </a:p>
          <a:p>
            <a:pPr lvl="1"/>
            <a:r>
              <a:rPr lang="en-US" dirty="0"/>
              <a:t>Can borrow money for the USA</a:t>
            </a:r>
          </a:p>
          <a:p>
            <a:pPr lvl="1"/>
            <a:r>
              <a:rPr lang="en-US" dirty="0"/>
              <a:t>Can make laws about bankruptcy </a:t>
            </a:r>
          </a:p>
        </p:txBody>
      </p:sp>
      <p:pic>
        <p:nvPicPr>
          <p:cNvPr id="8194" name="Picture 2" descr="http://upload.wikimedia.org/wikipedia/commons/thumb/6/63/USCurrency_Federal_Reserve.jpg/220px-USCurrency_Federal_Rese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2095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martgivers.org/uploads/j0316868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3" y="4724400"/>
            <a:ext cx="2971800" cy="19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5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Courts</a:t>
            </a:r>
          </a:p>
          <a:p>
            <a:pPr lvl="1"/>
            <a:r>
              <a:rPr lang="en-US" dirty="0"/>
              <a:t>Can establish all federal courts</a:t>
            </a:r>
          </a:p>
          <a:p>
            <a:pPr lvl="1"/>
            <a:r>
              <a:rPr lang="en-US" dirty="0"/>
              <a:t>Can set rules for courts</a:t>
            </a:r>
          </a:p>
        </p:txBody>
      </p:sp>
      <p:pic>
        <p:nvPicPr>
          <p:cNvPr id="14338" name="Picture 2" descr="http://www.fairfield-city.org/siteimages/slide/courts_s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2388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2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58075" cy="31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4520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209800"/>
            <a:ext cx="274569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9045" y="502145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Because of the idea of </a:t>
            </a:r>
            <a:r>
              <a:rPr lang="en-US" sz="3600" b="1" dirty="0"/>
              <a:t>Separation of Powers</a:t>
            </a:r>
          </a:p>
        </p:txBody>
      </p:sp>
    </p:spTree>
    <p:extLst>
      <p:ext uri="{BB962C8B-B14F-4D97-AF65-F5344CB8AC3E}">
        <p14:creationId xmlns:p14="http://schemas.microsoft.com/office/powerpoint/2010/main" val="17895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Government agencies:</a:t>
            </a:r>
          </a:p>
          <a:p>
            <a:pPr lvl="1"/>
            <a:r>
              <a:rPr lang="en-US" dirty="0"/>
              <a:t>Can establish (make) rules for the post office</a:t>
            </a:r>
          </a:p>
          <a:p>
            <a:pPr lvl="1"/>
            <a:r>
              <a:rPr lang="en-US" dirty="0"/>
              <a:t>Runs national highway system </a:t>
            </a:r>
          </a:p>
          <a:p>
            <a:pPr lvl="1"/>
            <a:r>
              <a:rPr lang="en-US" dirty="0"/>
              <a:t>Runs national parks </a:t>
            </a:r>
          </a:p>
          <a:p>
            <a:pPr lvl="1"/>
            <a:r>
              <a:rPr lang="en-US" dirty="0"/>
              <a:t>Runs all federal buildings</a:t>
            </a:r>
          </a:p>
        </p:txBody>
      </p:sp>
      <p:pic>
        <p:nvPicPr>
          <p:cNvPr id="15362" name="Picture 2" descr="http://blog.heartland.org/wp-content/uploads/2013/08/Post-Off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82036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3/38/Highway_401_from_Wellington_Road_in_London,_Looking_West_Towards_Highway_402_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71748"/>
            <a:ext cx="3175735" cy="21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rockymountainmagazine.com/wp-content/uploads/2011/04/Arches-National-P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historicbuildingsct.com/wp-content/uploads/2010/06/Federal-Buil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0948"/>
            <a:ext cx="282222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Citizens:</a:t>
            </a:r>
          </a:p>
          <a:p>
            <a:pPr lvl="1"/>
            <a:r>
              <a:rPr lang="en-US" dirty="0"/>
              <a:t>Can make rules about how to become a citizen</a:t>
            </a:r>
          </a:p>
          <a:p>
            <a:pPr lvl="1"/>
            <a:r>
              <a:rPr lang="en-US" dirty="0"/>
              <a:t>Can give copyrights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6386" name="Picture 2" descr="http://www.howto.gov/sites/default/files/b7-copyright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39745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encrypted-tbn0.gstatic.com/images?q=tbn:ANd9GcTaBuRAiwWx2JSdbiUAzBtJi-Umw8PyuMe-wJBfepQmb5q1cEb86gk7wl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52" y="3886200"/>
            <a:ext cx="3306424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Senate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Power to approve treaties</a:t>
            </a:r>
          </a:p>
          <a:p>
            <a:r>
              <a:rPr lang="en-US" dirty="0"/>
              <a:t>Impeachment trial for the president, decide if the president is guilty or not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House of Representatives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Start bills for the budget and taxes</a:t>
            </a:r>
          </a:p>
          <a:p>
            <a:r>
              <a:rPr lang="en-US" dirty="0"/>
              <a:t>Impeach the president</a:t>
            </a:r>
          </a:p>
          <a:p>
            <a:r>
              <a:rPr lang="en-US" dirty="0"/>
              <a:t>Pick the president if there is a tie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The Legislative Branch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6762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9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 CAN’T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national school system</a:t>
            </a:r>
          </a:p>
          <a:p>
            <a:r>
              <a:rPr lang="en-US" dirty="0"/>
              <a:t>Set rules for marriage and divorce</a:t>
            </a:r>
          </a:p>
          <a:p>
            <a:r>
              <a:rPr lang="en-US" dirty="0"/>
              <a:t>Set a minimum age for driver’s licenses</a:t>
            </a:r>
          </a:p>
          <a:p>
            <a:r>
              <a:rPr lang="en-US" dirty="0"/>
              <a:t>Set rules for units of local governments</a:t>
            </a:r>
          </a:p>
          <a:p>
            <a:r>
              <a:rPr lang="en-US" dirty="0"/>
              <a:t>Order people to be held in prison without their rights</a:t>
            </a:r>
          </a:p>
          <a:p>
            <a:r>
              <a:rPr lang="en-US" dirty="0"/>
              <a:t>Take money from the federal government without passing a law</a:t>
            </a:r>
          </a:p>
          <a:p>
            <a:r>
              <a:rPr lang="en-US" dirty="0"/>
              <a:t>Tax any goods exported from states</a:t>
            </a:r>
          </a:p>
          <a:p>
            <a:r>
              <a:rPr lang="en-US" dirty="0"/>
              <a:t>Grant titles of nobility (king, queen, etc…)</a:t>
            </a:r>
          </a:p>
        </p:txBody>
      </p:sp>
      <p:pic>
        <p:nvPicPr>
          <p:cNvPr id="17410" name="Picture 2" descr="C:\Users\tara.holloway\AppData\Local\Microsoft\Windows\Temporary Internet Files\Content.IE5\E6UVYT7M\MC9000301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630375" cy="16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ara.holloway\AppData\Local\Microsoft\Windows\Temporary Internet Files\Content.IE5\DKAPUUTL\MC900303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499215" cy="15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3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025559"/>
            <a:ext cx="7675418" cy="484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41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Capital – The Legislative Branch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427"/>
            <a:ext cx="724725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2118" y="4450140"/>
            <a:ext cx="5344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people’s branch </a:t>
            </a:r>
          </a:p>
          <a:p>
            <a:pPr algn="ctr"/>
            <a:r>
              <a:rPr lang="en-US" sz="4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government</a:t>
            </a:r>
          </a:p>
        </p:txBody>
      </p:sp>
    </p:spTree>
    <p:extLst>
      <p:ext uri="{BB962C8B-B14F-4D97-AF65-F5344CB8AC3E}">
        <p14:creationId xmlns:p14="http://schemas.microsoft.com/office/powerpoint/2010/main" val="245785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Capital – The Legislative Branch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2" y="1295400"/>
            <a:ext cx="3671964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52537"/>
            <a:ext cx="39147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1" y="3903580"/>
            <a:ext cx="3867161" cy="25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40258"/>
            <a:ext cx="3808042" cy="253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1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The Legislative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branch of government that makes the laws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6762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9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The Legislative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u="sng" dirty="0"/>
              <a:t>The Great Compromise </a:t>
            </a:r>
            <a:r>
              <a:rPr lang="en-US" dirty="0"/>
              <a:t>says that</a:t>
            </a:r>
          </a:p>
          <a:p>
            <a:pPr marL="0" indent="0">
              <a:buNone/>
            </a:pPr>
            <a:r>
              <a:rPr lang="en-US" dirty="0"/>
              <a:t>   legislative branch has 2 parts</a:t>
            </a:r>
          </a:p>
          <a:p>
            <a:pPr lvl="1"/>
            <a:r>
              <a:rPr lang="en-US" dirty="0"/>
              <a:t>The Senate</a:t>
            </a:r>
          </a:p>
          <a:p>
            <a:pPr lvl="1"/>
            <a:r>
              <a:rPr lang="en-US" dirty="0"/>
              <a:t>The House of Representatives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6762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35"/>
          <a:stretch/>
        </p:blipFill>
        <p:spPr bwMode="auto">
          <a:xfrm>
            <a:off x="6096000" y="1622856"/>
            <a:ext cx="2660704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6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Senate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Members called:</a:t>
            </a:r>
          </a:p>
          <a:p>
            <a:pPr lvl="1"/>
            <a:r>
              <a:rPr lang="en-US" sz="2400" dirty="0"/>
              <a:t>Senators</a:t>
            </a:r>
          </a:p>
          <a:p>
            <a:endParaRPr lang="en-US" dirty="0"/>
          </a:p>
          <a:p>
            <a:r>
              <a:rPr lang="en-US" dirty="0"/>
              <a:t>Elected every 6 years</a:t>
            </a:r>
          </a:p>
          <a:p>
            <a:endParaRPr lang="en-US" dirty="0"/>
          </a:p>
          <a:p>
            <a:r>
              <a:rPr lang="en-US" dirty="0"/>
              <a:t>Only 2 from every state</a:t>
            </a:r>
          </a:p>
          <a:p>
            <a:r>
              <a:rPr lang="en-US" dirty="0"/>
              <a:t>Total number of senators</a:t>
            </a:r>
            <a:r>
              <a:rPr lang="en-US"/>
              <a:t>: 100</a:t>
            </a:r>
            <a:endParaRPr lang="en-US" dirty="0"/>
          </a:p>
          <a:p>
            <a:r>
              <a:rPr lang="en-US" b="1" u="sng" dirty="0"/>
              <a:t>Must be at least: </a:t>
            </a:r>
            <a:r>
              <a:rPr lang="en-US" dirty="0"/>
              <a:t>30 years old</a:t>
            </a:r>
          </a:p>
          <a:p>
            <a:r>
              <a:rPr lang="en-US" b="1" u="sng" dirty="0"/>
              <a:t>Salary: </a:t>
            </a:r>
            <a:r>
              <a:rPr lang="en-US" dirty="0"/>
              <a:t>$174,000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House of Representatives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Members called:</a:t>
            </a:r>
          </a:p>
          <a:p>
            <a:pPr lvl="1"/>
            <a:r>
              <a:rPr lang="en-US" sz="2400" dirty="0"/>
              <a:t>Representatives</a:t>
            </a:r>
          </a:p>
          <a:p>
            <a:pPr lvl="1"/>
            <a:r>
              <a:rPr lang="en-US" sz="2400" dirty="0"/>
              <a:t>Congressmen/</a:t>
            </a:r>
          </a:p>
          <a:p>
            <a:pPr marL="457200" lvl="1" indent="0">
              <a:buNone/>
            </a:pPr>
            <a:r>
              <a:rPr lang="en-US" sz="2400" dirty="0"/>
              <a:t>    Congresswoman</a:t>
            </a:r>
          </a:p>
          <a:p>
            <a:endParaRPr lang="en-US" dirty="0"/>
          </a:p>
          <a:p>
            <a:r>
              <a:rPr lang="en-US" dirty="0"/>
              <a:t>Elected every 2 years</a:t>
            </a:r>
          </a:p>
          <a:p>
            <a:r>
              <a:rPr lang="en-US" dirty="0"/>
              <a:t>How many each state has depends on the population of the state: 435 now</a:t>
            </a:r>
          </a:p>
          <a:p>
            <a:r>
              <a:rPr lang="en-US" b="1" u="sng" dirty="0"/>
              <a:t>Must be at least: </a:t>
            </a:r>
            <a:r>
              <a:rPr lang="en-US" dirty="0"/>
              <a:t>25 years old</a:t>
            </a:r>
          </a:p>
          <a:p>
            <a:r>
              <a:rPr lang="en-US" b="1" u="sng" dirty="0"/>
              <a:t>Salary: </a:t>
            </a:r>
            <a:r>
              <a:rPr lang="en-US" dirty="0"/>
              <a:t>$174,000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The Legislative Branch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6762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78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040188" cy="868362"/>
          </a:xfrm>
        </p:spPr>
        <p:txBody>
          <a:bodyPr>
            <a:normAutofit fontScale="92500" lnSpcReduction="20000"/>
          </a:bodyPr>
          <a:lstStyle/>
          <a:p>
            <a:r>
              <a:rPr lang="en-US" sz="3400" u="sng" dirty="0"/>
              <a:t>The Senate</a:t>
            </a:r>
          </a:p>
          <a:p>
            <a:r>
              <a:rPr lang="en-US" dirty="0"/>
              <a:t>“The upper house”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79487"/>
          </a:xfrm>
        </p:spPr>
        <p:txBody>
          <a:bodyPr/>
          <a:lstStyle/>
          <a:p>
            <a:r>
              <a:rPr lang="en-US" u="sng" dirty="0"/>
              <a:t>The House </a:t>
            </a:r>
            <a:r>
              <a:rPr lang="en-US" dirty="0"/>
              <a:t>of Representatives</a:t>
            </a:r>
          </a:p>
          <a:p>
            <a:r>
              <a:rPr lang="en-US" sz="2200" dirty="0"/>
              <a:t>“The lower house”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496228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" y="2667000"/>
            <a:ext cx="4569203" cy="29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The Legislative Branch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6762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544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The Legislative Branch of Government</vt:lpstr>
      <vt:lpstr>PowerPoint Presentation</vt:lpstr>
      <vt:lpstr>PowerPoint Presentation</vt:lpstr>
      <vt:lpstr>The Capital – The Legislative Branch</vt:lpstr>
      <vt:lpstr>The Capital – The Legislative Branch</vt:lpstr>
      <vt:lpstr>The Legislative Branch</vt:lpstr>
      <vt:lpstr>The Legislative Branch</vt:lpstr>
      <vt:lpstr>The Legislative Branch</vt:lpstr>
      <vt:lpstr>The Legislative Branch</vt:lpstr>
      <vt:lpstr>The House of Representatives</vt:lpstr>
      <vt:lpstr>The House of Representatives</vt:lpstr>
      <vt:lpstr>The House of Representatives</vt:lpstr>
      <vt:lpstr>The Senate</vt:lpstr>
      <vt:lpstr>The Senate</vt:lpstr>
      <vt:lpstr>The Senate</vt:lpstr>
      <vt:lpstr>Powers of Congress</vt:lpstr>
      <vt:lpstr>Powers of Congress</vt:lpstr>
      <vt:lpstr>Powers of Congress</vt:lpstr>
      <vt:lpstr>Powers of Congress</vt:lpstr>
      <vt:lpstr>Powers of Congress</vt:lpstr>
      <vt:lpstr>Powers of Congress</vt:lpstr>
      <vt:lpstr>The Legislative Branch</vt:lpstr>
      <vt:lpstr>Congress CAN’T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Holloway</dc:creator>
  <cp:lastModifiedBy>Pichla, Nancy</cp:lastModifiedBy>
  <cp:revision>14</cp:revision>
  <dcterms:created xsi:type="dcterms:W3CDTF">2013-11-06T15:27:18Z</dcterms:created>
  <dcterms:modified xsi:type="dcterms:W3CDTF">2018-10-29T18:45:13Z</dcterms:modified>
</cp:coreProperties>
</file>